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369"/>
    <a:srgbClr val="E4E4E4"/>
    <a:srgbClr val="BEA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4" d="100"/>
          <a:sy n="94" d="100"/>
        </p:scale>
        <p:origin x="9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2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46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46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45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5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28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7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65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0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50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9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0E914-EFAD-4F21-AB83-944FC1754A98}" type="datetimeFigureOut">
              <a:rPr lang="fr-FR" smtClean="0"/>
              <a:t>02/06/2021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28E5-5744-40BD-89D3-4FDB196152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68E58-A6C8-4006-BA15-9AC6A91B24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60" y="989297"/>
            <a:ext cx="6402760" cy="449892"/>
          </a:xfrm>
        </p:spPr>
        <p:txBody>
          <a:bodyPr>
            <a:noAutofit/>
          </a:bodyPr>
          <a:lstStyle/>
          <a:p>
            <a:pPr algn="ctr" defTabSz="794502">
              <a:defRPr/>
            </a:pPr>
            <a:r>
              <a:rPr lang="fr-BE" sz="2800" b="1" dirty="0">
                <a:solidFill>
                  <a:srgbClr val="BEAE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prime exceptionnelle de pouvoir d’achat</a:t>
            </a:r>
            <a:endParaRPr lang="fr-FR" sz="2800" b="1" dirty="0">
              <a:solidFill>
                <a:srgbClr val="BEAE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 4" descr="Une image contenant ciel, mollusque&#10;&#10;Description générée automatiquement">
            <a:extLst>
              <a:ext uri="{FF2B5EF4-FFF2-40B4-BE49-F238E27FC236}">
                <a16:creationId xmlns:a16="http://schemas.microsoft.com/office/drawing/2014/main" id="{FB1530B0-ED69-49D7-AA19-C15F00534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4" y="193336"/>
            <a:ext cx="1512353" cy="6448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B09357-4279-46D6-80FB-8BAD19F7C894}"/>
              </a:ext>
            </a:extLst>
          </p:cNvPr>
          <p:cNvSpPr txBox="1"/>
          <p:nvPr/>
        </p:nvSpPr>
        <p:spPr>
          <a:xfrm>
            <a:off x="179613" y="1704299"/>
            <a:ext cx="6531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La prime exceptionnelle de pouvoir d’achat a été reconduite pour 2021 avec de nouvelles conditions.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55B70A-B581-490B-A236-2A38484712A1}"/>
              </a:ext>
            </a:extLst>
          </p:cNvPr>
          <p:cNvSpPr txBox="1"/>
          <p:nvPr/>
        </p:nvSpPr>
        <p:spPr>
          <a:xfrm>
            <a:off x="726622" y="2835580"/>
            <a:ext cx="58292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Prime exceptionnelle collective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Versées aux salariés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Rémunération inférieure à 3 SMIC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Prime exonérée de cotisations sociales et d’impôt sur le revenu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A05CE00-7F17-442D-BF81-E93226BC79FC}"/>
              </a:ext>
            </a:extLst>
          </p:cNvPr>
          <p:cNvSpPr txBox="1"/>
          <p:nvPr/>
        </p:nvSpPr>
        <p:spPr>
          <a:xfrm>
            <a:off x="277586" y="4404351"/>
            <a:ext cx="6278334" cy="400110"/>
          </a:xfrm>
          <a:prstGeom prst="rect">
            <a:avLst/>
          </a:prstGeom>
          <a:solidFill>
            <a:srgbClr val="BEAE8A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n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MONTANT</a:t>
            </a:r>
            <a:endParaRPr lang="fr-FR" sz="1800" b="1" dirty="0">
              <a:ln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9115FB-6161-4ED8-993F-66C619D27C7E}"/>
              </a:ext>
            </a:extLst>
          </p:cNvPr>
          <p:cNvSpPr txBox="1"/>
          <p:nvPr/>
        </p:nvSpPr>
        <p:spPr>
          <a:xfrm>
            <a:off x="726621" y="4785743"/>
            <a:ext cx="582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1 000€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2 000€ si accord d’intéressement signé avant fin 2021, ou pour les travailleurs de la deuxième ligne si des mesures de revalorisation sont engagées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5C97FD-5F82-4CAA-BD6A-3CAAE2F6F3A8}"/>
              </a:ext>
            </a:extLst>
          </p:cNvPr>
          <p:cNvSpPr txBox="1"/>
          <p:nvPr/>
        </p:nvSpPr>
        <p:spPr>
          <a:xfrm>
            <a:off x="277585" y="6481898"/>
            <a:ext cx="6278335" cy="400110"/>
          </a:xfrm>
          <a:prstGeom prst="rect">
            <a:avLst/>
          </a:prstGeom>
          <a:solidFill>
            <a:srgbClr val="BEAE8A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latin typeface="-apple-system"/>
              </a:rPr>
              <a:t>DATE LIMITE DE VERSEMENT</a:t>
            </a:r>
            <a:endParaRPr lang="fr-FR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86E169-546D-484C-A294-54B549FAE879}"/>
              </a:ext>
            </a:extLst>
          </p:cNvPr>
          <p:cNvSpPr txBox="1"/>
          <p:nvPr/>
        </p:nvSpPr>
        <p:spPr>
          <a:xfrm>
            <a:off x="816428" y="6851257"/>
            <a:ext cx="582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Début 2022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20964E1-F2AD-49B7-BF7A-A6E1B310134D}"/>
              </a:ext>
            </a:extLst>
          </p:cNvPr>
          <p:cNvSpPr txBox="1"/>
          <p:nvPr/>
        </p:nvSpPr>
        <p:spPr>
          <a:xfrm>
            <a:off x="277586" y="7632038"/>
            <a:ext cx="6278334" cy="400110"/>
          </a:xfrm>
          <a:prstGeom prst="rect">
            <a:avLst/>
          </a:prstGeom>
          <a:solidFill>
            <a:srgbClr val="BEAE8A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-apple-system"/>
              </a:rPr>
              <a:t>MISE EN PLACE </a:t>
            </a:r>
            <a:r>
              <a:rPr lang="fr-FR" dirty="0">
                <a:solidFill>
                  <a:schemeClr val="bg1"/>
                </a:solidFill>
              </a:rPr>
              <a:t>(au choix de l’employeur)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ECBDC98-DD8C-4A8F-8242-056FE3D8800E}"/>
              </a:ext>
            </a:extLst>
          </p:cNvPr>
          <p:cNvSpPr txBox="1"/>
          <p:nvPr/>
        </p:nvSpPr>
        <p:spPr>
          <a:xfrm>
            <a:off x="726622" y="7959280"/>
            <a:ext cx="58292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Accord collectif de groupe ou d’entreprise.</a:t>
            </a:r>
          </a:p>
          <a:p>
            <a:pPr marL="261938"/>
            <a:r>
              <a:rPr lang="fr-FR" sz="1600" dirty="0"/>
              <a:t>DS / CSE ratifié au 2/3 du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Décision unilatérale après information du CSE ou aux salariés par tout moyen en l’absence de CSE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B9AD0F1-CC1E-4AF4-88F7-B49143F3762F}"/>
              </a:ext>
            </a:extLst>
          </p:cNvPr>
          <p:cNvSpPr txBox="1"/>
          <p:nvPr/>
        </p:nvSpPr>
        <p:spPr>
          <a:xfrm>
            <a:off x="315682" y="9368307"/>
            <a:ext cx="6240237" cy="677108"/>
          </a:xfrm>
          <a:prstGeom prst="rect">
            <a:avLst/>
          </a:prstGeom>
          <a:solidFill>
            <a:srgbClr val="BEAE8A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-apple-system"/>
              </a:rPr>
              <a:t>CRITERES DE </a:t>
            </a:r>
            <a:r>
              <a:rPr lang="fr-FR" sz="2000" b="1" dirty="0">
                <a:solidFill>
                  <a:schemeClr val="bg1"/>
                </a:solidFill>
              </a:rPr>
              <a:t>MODULATION</a:t>
            </a:r>
            <a:r>
              <a:rPr lang="fr-FR" sz="2000" b="1" dirty="0">
                <a:solidFill>
                  <a:schemeClr val="bg1"/>
                </a:solidFill>
                <a:latin typeface="-apple-system"/>
              </a:rPr>
              <a:t>/MAJORATION</a:t>
            </a:r>
          </a:p>
          <a:p>
            <a:r>
              <a:rPr lang="fr-FR" dirty="0">
                <a:solidFill>
                  <a:schemeClr val="bg1"/>
                </a:solidFill>
              </a:rPr>
              <a:t>A préciser dans l’accord collectif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2A791BC-756C-4BDA-BD8E-0ADCC141319A}"/>
              </a:ext>
            </a:extLst>
          </p:cNvPr>
          <p:cNvSpPr txBox="1"/>
          <p:nvPr/>
        </p:nvSpPr>
        <p:spPr>
          <a:xfrm>
            <a:off x="726622" y="10045415"/>
            <a:ext cx="5829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Critères déjà admis : rémunération, classification, durée contractuelle du travail, présence effective sur l’année écoulée avec assimilation à une durée de présence effective de certains congés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Nouveau critère : salariés de la deuxième ligne (actions de valorisation de ces travailleurs)</a:t>
            </a: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899E0AFC-383A-489C-BA36-7156CE592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41" y="2447426"/>
            <a:ext cx="6280479" cy="396000"/>
          </a:xfrm>
          <a:prstGeom prst="rect">
            <a:avLst/>
          </a:prstGeom>
          <a:solidFill>
            <a:srgbClr val="BEAE8A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6051" tIns="0" rIns="0" bIns="0" anchor="ctr"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913558">
              <a:defRPr/>
            </a:pPr>
            <a:r>
              <a:rPr lang="fr-FR" sz="2000" b="1" dirty="0">
                <a:ln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PRINCIPE</a:t>
            </a:r>
          </a:p>
        </p:txBody>
      </p:sp>
    </p:spTree>
    <p:extLst>
      <p:ext uri="{BB962C8B-B14F-4D97-AF65-F5344CB8AC3E}">
        <p14:creationId xmlns:p14="http://schemas.microsoft.com/office/powerpoint/2010/main" val="3243506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175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Thème Office</vt:lpstr>
      <vt:lpstr>La prime exceptionnelle de pouvoir d’achat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prime exceptionnelle de pouvoir d’achat</dc:title>
  <dc:creator>AUDE WLASSOW</dc:creator>
  <cp:lastModifiedBy>AUDE WLASSOW</cp:lastModifiedBy>
  <cp:revision>11</cp:revision>
  <dcterms:created xsi:type="dcterms:W3CDTF">2021-06-02T14:02:09Z</dcterms:created>
  <dcterms:modified xsi:type="dcterms:W3CDTF">2021-06-02T15:51:03Z</dcterms:modified>
</cp:coreProperties>
</file>